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312_6618D2B5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</p:sldMasterIdLst>
  <p:notesMasterIdLst>
    <p:notesMasterId r:id="rId17"/>
  </p:notesMasterIdLst>
  <p:sldIdLst>
    <p:sldId id="4809" r:id="rId11"/>
    <p:sldId id="786" r:id="rId12"/>
    <p:sldId id="784" r:id="rId13"/>
    <p:sldId id="783" r:id="rId14"/>
    <p:sldId id="796" r:id="rId15"/>
    <p:sldId id="262" r:id="rId16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06B05E-0788-F808-09A5-CD7BC9E09E97}" name="Vanessa Evitt" initials="VE" userId="S::vanessa.evitt@supportinggrowth.nz::fb53c739-c316-4f5d-8e90-b300787d3a42" providerId="AD"/>
  <p188:author id="{2AA9F8D4-BD42-5B93-73AB-DD6215A38FD7}" name="Georgia Cottrell" initials="GC" userId="Georgia Cottrell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5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7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FBF"/>
    <a:srgbClr val="011231"/>
    <a:srgbClr val="993300"/>
    <a:srgbClr val="FF9933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C8B5D3-0FCE-4DE3-920D-B054014148E8}" v="2" dt="2023-08-29T06:18:03.9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 autoAdjust="0"/>
    <p:restoredTop sz="96357" autoAdjust="0"/>
  </p:normalViewPr>
  <p:slideViewPr>
    <p:cSldViewPr snapToGrid="0" snapToObjects="1">
      <p:cViewPr varScale="1">
        <p:scale>
          <a:sx n="80" d="100"/>
          <a:sy n="80" d="100"/>
        </p:scale>
        <p:origin x="4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2" d="100"/>
          <a:sy n="132" d="100"/>
        </p:scale>
        <p:origin x="565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comments/modernComment_312_6618D2B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C1AEE3-74D9-42E4-9144-8254F78FE647}" authorId="{D306B05E-0788-F808-09A5-CD7BC9E09E97}" status="resolved" created="2023-08-10T07:51:00.60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12902837" sldId="786"/>
      <ac:spMk id="2" creationId="{069C90D4-A624-434C-A556-6563DA68AE5F}"/>
    </ac:deMkLst>
    <p188:replyLst>
      <p188:reply id="{1FC48494-54CC-4B86-A9E7-6065D4C30F83}" authorId="{D306B05E-0788-F808-09A5-CD7BC9E09E97}" created="2023-08-10T07:51:14.579">
        <p188:txBody>
          <a:bodyPr/>
          <a:lstStyle/>
          <a:p>
            <a:r>
              <a:rPr lang="en-US"/>
              <a:t>[@Liam Winter] </a:t>
            </a:r>
          </a:p>
        </p188:txBody>
      </p188:reply>
    </p188:replyLst>
    <p188:txBody>
      <a:bodyPr/>
      <a:lstStyle/>
      <a:p>
        <a:r>
          <a:rPr lang="en-US"/>
          <a:t>mid 2022?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0F7E822-FE26-DB47-A8E4-80A3CDAFC332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4ED53-A6DD-4A7A-85B6-7605774D40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82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4ED53-A6DD-4A7A-85B6-7605774D40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4ED53-A6DD-4A7A-85B6-7605774D40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785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4ED53-A6DD-4A7A-85B6-7605774D40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7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Kia Ora &amp;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Kia Ora &amp;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Kia Ora &amp;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</a:p>
          <a:p>
            <a:r>
              <a:rPr lang="en-GB" dirty="0"/>
              <a:t>Title of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Kia Ora &amp;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HEADER GOES HERE</a:t>
            </a:r>
            <a:endParaRPr lang="en-US" dirty="0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 dirty="0">
                <a:solidFill>
                  <a:srgbClr val="011231"/>
                </a:solidFill>
              </a:rPr>
              <a:t>Header here</a:t>
            </a:r>
            <a:endParaRPr lang="en-US" sz="2800" spc="-150" dirty="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 dirty="0">
                <a:solidFill>
                  <a:srgbClr val="011231"/>
                </a:solidFill>
              </a:rPr>
              <a:t>Header here</a:t>
            </a:r>
            <a:endParaRPr lang="en-US" sz="2800" spc="-150" dirty="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 dirty="0">
                <a:solidFill>
                  <a:srgbClr val="011231"/>
                </a:solidFill>
              </a:rPr>
              <a:t>Header here</a:t>
            </a:r>
            <a:endParaRPr lang="en-US" sz="2800" spc="-150" dirty="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 and edit text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 and edit text</a:t>
            </a:r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 and edit text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 dirty="0">
                <a:solidFill>
                  <a:srgbClr val="011231"/>
                </a:solidFill>
              </a:rPr>
              <a:t>Header here</a:t>
            </a:r>
            <a:endParaRPr lang="en-US" sz="2800" spc="-150" dirty="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 and edit text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 dirty="0"/>
              <a:t>Click to edit Master text styles and edit text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1872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76263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0053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End summary or contact details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00" r:id="rId5"/>
    <p:sldLayoutId id="2147483701" r:id="rId6"/>
    <p:sldLayoutId id="2147483702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12_6618D2B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0A3A-FE1F-F30F-C741-C14F199C6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73" y="164395"/>
            <a:ext cx="10955483" cy="886626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NZ" sz="2000" dirty="0"/>
              <a:t>Attachment 2 – </a:t>
            </a:r>
            <a:r>
              <a:rPr lang="en-NZ" sz="2800" dirty="0">
                <a:effectLst/>
                <a:latin typeface="Arial"/>
                <a:ea typeface="Arial" panose="020B0604020202020204" pitchFamily="34" charset="0"/>
                <a:cs typeface="Times New Roman"/>
              </a:rPr>
              <a:t>DBC Multi Criteria Analysis</a:t>
            </a:r>
            <a:endParaRPr lang="en-US" sz="2800" dirty="0">
              <a:latin typeface="Arial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B36FC-F308-EC50-6F58-961E056EA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19" y="743057"/>
            <a:ext cx="11291054" cy="478328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en-NZ" sz="1800" dirty="0"/>
              <a:t>IBC preferred options (2019) as starting point for DBC – whole network retested.</a:t>
            </a:r>
          </a:p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en-NZ" sz="1800" dirty="0"/>
              <a:t>Key considerations in reaching an emerging preferred network: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</a:pPr>
            <a:r>
              <a:rPr lang="en-NZ" sz="1600" dirty="0"/>
              <a:t>Physical form of grade separation.</a:t>
            </a:r>
            <a:endParaRPr lang="en-NZ" sz="1600" dirty="0">
              <a:cs typeface="Arial"/>
            </a:endParaRPr>
          </a:p>
          <a:p>
            <a:pPr lvl="1">
              <a:spcAft>
                <a:spcPts val="600"/>
              </a:spcAft>
              <a:buClr>
                <a:schemeClr val="accent2"/>
              </a:buClr>
            </a:pPr>
            <a:r>
              <a:rPr lang="en-NZ" sz="1600" dirty="0"/>
              <a:t>Number and location of crossings.</a:t>
            </a:r>
            <a:endParaRPr lang="en-NZ" sz="1600" dirty="0">
              <a:cs typeface="Arial"/>
            </a:endParaRPr>
          </a:p>
          <a:p>
            <a:pPr lvl="1">
              <a:spcAft>
                <a:spcPts val="600"/>
              </a:spcAft>
              <a:buClr>
                <a:schemeClr val="accent2"/>
              </a:buClr>
            </a:pPr>
            <a:r>
              <a:rPr lang="en-NZ" sz="1600" dirty="0"/>
              <a:t>Modes to be accommodated at each crossing (</a:t>
            </a:r>
            <a:r>
              <a:rPr lang="en-NZ" sz="1600" dirty="0" err="1"/>
              <a:t>eg</a:t>
            </a:r>
            <a:r>
              <a:rPr lang="en-NZ" sz="1600" dirty="0"/>
              <a:t> vehicles, people walking or on bikes).</a:t>
            </a:r>
          </a:p>
          <a:p>
            <a:pPr lvl="1">
              <a:spcAft>
                <a:spcPts val="600"/>
              </a:spcAft>
              <a:buClr>
                <a:schemeClr val="accent2"/>
              </a:buClr>
            </a:pPr>
            <a:r>
              <a:rPr lang="en-NZ" sz="1600" dirty="0">
                <a:cs typeface="Arial"/>
              </a:rPr>
              <a:t>Does not consider speculative mitigation options </a:t>
            </a:r>
            <a:endParaRPr lang="en-NZ" sz="1600" dirty="0"/>
          </a:p>
          <a:p>
            <a:pPr>
              <a:spcAft>
                <a:spcPts val="600"/>
              </a:spcAft>
              <a:buClr>
                <a:schemeClr val="accent2"/>
              </a:buClr>
            </a:pPr>
            <a:r>
              <a:rPr lang="en-NZ" sz="1800" dirty="0"/>
              <a:t>This involved expert assessment, AT/ Waka Kotahi requirements, </a:t>
            </a:r>
            <a:r>
              <a:rPr lang="en-NZ" sz="1800" dirty="0" err="1"/>
              <a:t>Manawhenua</a:t>
            </a:r>
            <a:r>
              <a:rPr lang="en-NZ" sz="1800" dirty="0"/>
              <a:t> and KiwiRail feedback, and feedback from the community.</a:t>
            </a:r>
            <a:endParaRPr lang="en-NZ" sz="1800" dirty="0">
              <a:cs typeface="Arial"/>
            </a:endParaRPr>
          </a:p>
          <a:p>
            <a:pPr>
              <a:buClr>
                <a:schemeClr val="accent2"/>
              </a:buClr>
            </a:pPr>
            <a:r>
              <a:rPr lang="en-NZ" sz="1800" dirty="0"/>
              <a:t>Consideration of previous expert assessments including form and location of crossings (studies dating back to 2006).</a:t>
            </a:r>
            <a:endParaRPr lang="en-NZ" sz="1800" dirty="0">
              <a:cs typeface="Arial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26EDA75-ACCF-E623-F566-C76486246DA8}"/>
              </a:ext>
            </a:extLst>
          </p:cNvPr>
          <p:cNvCxnSpPr>
            <a:cxnSpLocks/>
          </p:cNvCxnSpPr>
          <p:nvPr/>
        </p:nvCxnSpPr>
        <p:spPr>
          <a:xfrm>
            <a:off x="8407209" y="5721775"/>
            <a:ext cx="0" cy="289949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96F465B1-6C32-41EB-9D96-6C2CEDFD8276}"/>
              </a:ext>
            </a:extLst>
          </p:cNvPr>
          <p:cNvSpPr/>
          <p:nvPr/>
        </p:nvSpPr>
        <p:spPr>
          <a:xfrm>
            <a:off x="6731430" y="4460199"/>
            <a:ext cx="145915" cy="252919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43371A0-96DF-4CC8-91A5-4A7A8B1BC4C6}"/>
              </a:ext>
            </a:extLst>
          </p:cNvPr>
          <p:cNvSpPr/>
          <p:nvPr/>
        </p:nvSpPr>
        <p:spPr>
          <a:xfrm>
            <a:off x="755229" y="4460200"/>
            <a:ext cx="145915" cy="252919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2647C943-8B0D-4EE5-87E5-82A4FEFBC43D}"/>
              </a:ext>
            </a:extLst>
          </p:cNvPr>
          <p:cNvSpPr/>
          <p:nvPr/>
        </p:nvSpPr>
        <p:spPr>
          <a:xfrm>
            <a:off x="1691250" y="5115970"/>
            <a:ext cx="1872144" cy="1115736"/>
          </a:xfrm>
          <a:prstGeom prst="chevron">
            <a:avLst>
              <a:gd name="adj" fmla="val 26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Scenario-based optioneering (MCA) – to identify number / location of grade-separated crossings</a:t>
            </a:r>
            <a:endParaRPr lang="en-US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E7161179-12E8-4AF8-9502-04ED57EAEAA1}"/>
              </a:ext>
            </a:extLst>
          </p:cNvPr>
          <p:cNvSpPr/>
          <p:nvPr/>
        </p:nvSpPr>
        <p:spPr>
          <a:xfrm>
            <a:off x="3395612" y="5115970"/>
            <a:ext cx="1872144" cy="1115736"/>
          </a:xfrm>
          <a:prstGeom prst="chevron">
            <a:avLst>
              <a:gd name="adj" fmla="val 26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preferred network – preferred number / location of grade-separated crossings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Arrow: Chevron 50">
            <a:extLst>
              <a:ext uri="{FF2B5EF4-FFF2-40B4-BE49-F238E27FC236}">
                <a16:creationId xmlns:a16="http://schemas.microsoft.com/office/drawing/2014/main" id="{C61FC4C7-8738-4848-B087-9AF11749C623}"/>
              </a:ext>
            </a:extLst>
          </p:cNvPr>
          <p:cNvSpPr/>
          <p:nvPr/>
        </p:nvSpPr>
        <p:spPr>
          <a:xfrm>
            <a:off x="5099974" y="5115970"/>
            <a:ext cx="1872144" cy="1115736"/>
          </a:xfrm>
          <a:prstGeom prst="chevron">
            <a:avLst>
              <a:gd name="adj" fmla="val 26928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Consideration of physical form of grade-separation – bridge vs underpass MCA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BCB20749-2B40-4897-AA2E-FD667162634D}"/>
              </a:ext>
            </a:extLst>
          </p:cNvPr>
          <p:cNvSpPr/>
          <p:nvPr/>
        </p:nvSpPr>
        <p:spPr>
          <a:xfrm>
            <a:off x="6804336" y="5115970"/>
            <a:ext cx="1872144" cy="1115736"/>
          </a:xfrm>
          <a:prstGeom prst="chevron">
            <a:avLst>
              <a:gd name="adj" fmla="val 26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Recommended network – number, location, and physical form of crossings</a:t>
            </a:r>
            <a:endParaRPr lang="en-US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rrow: Chevron 52">
            <a:extLst>
              <a:ext uri="{FF2B5EF4-FFF2-40B4-BE49-F238E27FC236}">
                <a16:creationId xmlns:a16="http://schemas.microsoft.com/office/drawing/2014/main" id="{99B6E8B3-FC03-48D8-B8FB-F27B500ECFFB}"/>
              </a:ext>
            </a:extLst>
          </p:cNvPr>
          <p:cNvSpPr/>
          <p:nvPr/>
        </p:nvSpPr>
        <p:spPr>
          <a:xfrm>
            <a:off x="8508698" y="5115970"/>
            <a:ext cx="1872144" cy="1115736"/>
          </a:xfrm>
          <a:prstGeom prst="chevron">
            <a:avLst>
              <a:gd name="adj" fmla="val 26928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retesting of physical form in light of Board direction and new information</a:t>
            </a:r>
            <a:endParaRPr lang="en-US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D2CA7DF-1D51-4B29-AE57-A9E63D04CC7A}"/>
              </a:ext>
            </a:extLst>
          </p:cNvPr>
          <p:cNvSpPr txBox="1"/>
          <p:nvPr/>
        </p:nvSpPr>
        <p:spPr>
          <a:xfrm rot="16200000">
            <a:off x="154634" y="4395368"/>
            <a:ext cx="102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/>
              <a:t>2021</a:t>
            </a:r>
            <a:endParaRPr lang="en-US" b="1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45100E3-9CE2-4F89-8ED2-313B90222E52}"/>
              </a:ext>
            </a:extLst>
          </p:cNvPr>
          <p:cNvSpPr txBox="1"/>
          <p:nvPr/>
        </p:nvSpPr>
        <p:spPr>
          <a:xfrm rot="16200000">
            <a:off x="686967" y="4395368"/>
            <a:ext cx="102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/>
              <a:t>2022</a:t>
            </a:r>
            <a:endParaRPr lang="en-US" b="1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BA41AA-C74D-4390-81BC-6DE1EF6D46A7}"/>
              </a:ext>
            </a:extLst>
          </p:cNvPr>
          <p:cNvSpPr txBox="1"/>
          <p:nvPr/>
        </p:nvSpPr>
        <p:spPr>
          <a:xfrm rot="16200000">
            <a:off x="6111705" y="4395367"/>
            <a:ext cx="102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/>
              <a:t>2022</a:t>
            </a:r>
            <a:endParaRPr lang="en-US" b="1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3DF1A9-1DCB-4C23-A93D-4178A9162929}"/>
              </a:ext>
            </a:extLst>
          </p:cNvPr>
          <p:cNvSpPr txBox="1"/>
          <p:nvPr/>
        </p:nvSpPr>
        <p:spPr>
          <a:xfrm rot="16200000">
            <a:off x="6677472" y="4395367"/>
            <a:ext cx="1021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/>
              <a:t>2023</a:t>
            </a:r>
            <a:endParaRPr lang="en-US" b="1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E975957-C3C6-4775-A1F7-CE21A17A172F}"/>
              </a:ext>
            </a:extLst>
          </p:cNvPr>
          <p:cNvSpPr/>
          <p:nvPr/>
        </p:nvSpPr>
        <p:spPr>
          <a:xfrm>
            <a:off x="3395612" y="6401940"/>
            <a:ext cx="1570076" cy="37937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/>
              <a:t>Public engagement – Aug-Sept 2022</a:t>
            </a:r>
            <a:endParaRPr lang="en-US" sz="100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FD796F5-A06E-499F-94AB-35B81D4FD49D}"/>
              </a:ext>
            </a:extLst>
          </p:cNvPr>
          <p:cNvCxnSpPr>
            <a:cxnSpLocks/>
            <a:stCxn id="50" idx="2"/>
            <a:endCxn id="61" idx="0"/>
          </p:cNvCxnSpPr>
          <p:nvPr/>
        </p:nvCxnSpPr>
        <p:spPr>
          <a:xfrm flipH="1">
            <a:off x="4180650" y="6231706"/>
            <a:ext cx="811" cy="1702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55919857-E4A5-4473-A6AA-8F8D16D4885E}"/>
              </a:ext>
            </a:extLst>
          </p:cNvPr>
          <p:cNvSpPr/>
          <p:nvPr/>
        </p:nvSpPr>
        <p:spPr>
          <a:xfrm>
            <a:off x="5110907" y="6401940"/>
            <a:ext cx="1570076" cy="37937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/>
              <a:t>Public engagement – Nov-Dec 2022 </a:t>
            </a:r>
            <a:endParaRPr lang="en-US" sz="1000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D900375-FD49-4A19-91CF-2E609BB72CBE}"/>
              </a:ext>
            </a:extLst>
          </p:cNvPr>
          <p:cNvCxnSpPr>
            <a:cxnSpLocks/>
            <a:endCxn id="63" idx="0"/>
          </p:cNvCxnSpPr>
          <p:nvPr/>
        </p:nvCxnSpPr>
        <p:spPr>
          <a:xfrm flipH="1">
            <a:off x="5895945" y="6231706"/>
            <a:ext cx="811" cy="1702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9DA9FE3E-D729-499B-AECA-C1E871A4D7A3}"/>
              </a:ext>
            </a:extLst>
          </p:cNvPr>
          <p:cNvSpPr/>
          <p:nvPr/>
        </p:nvSpPr>
        <p:spPr>
          <a:xfrm>
            <a:off x="8541498" y="6401940"/>
            <a:ext cx="1570076" cy="37937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/>
              <a:t>Public engagement – June 2023</a:t>
            </a:r>
            <a:endParaRPr lang="en-US" sz="100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18ED86B-8618-4FFD-B65A-A7C1702B8074}"/>
              </a:ext>
            </a:extLst>
          </p:cNvPr>
          <p:cNvCxnSpPr>
            <a:cxnSpLocks/>
            <a:endCxn id="65" idx="0"/>
          </p:cNvCxnSpPr>
          <p:nvPr/>
        </p:nvCxnSpPr>
        <p:spPr>
          <a:xfrm flipH="1">
            <a:off x="9326536" y="6231706"/>
            <a:ext cx="811" cy="17023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Arrow: Chevron 66">
            <a:extLst>
              <a:ext uri="{FF2B5EF4-FFF2-40B4-BE49-F238E27FC236}">
                <a16:creationId xmlns:a16="http://schemas.microsoft.com/office/drawing/2014/main" id="{E0A70B21-2914-4B3F-BF7B-B2D1B87C1DC7}"/>
              </a:ext>
            </a:extLst>
          </p:cNvPr>
          <p:cNvSpPr/>
          <p:nvPr/>
        </p:nvSpPr>
        <p:spPr>
          <a:xfrm>
            <a:off x="76279" y="5115968"/>
            <a:ext cx="1872144" cy="1115736"/>
          </a:xfrm>
          <a:prstGeom prst="chevron">
            <a:avLst>
              <a:gd name="adj" fmla="val 26928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consideration of physical form of grade separation – road up vs road down vs rail up vs rail down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18A3DF-8DF0-4DCB-80C6-37253C614964}"/>
              </a:ext>
            </a:extLst>
          </p:cNvPr>
          <p:cNvSpPr/>
          <p:nvPr/>
        </p:nvSpPr>
        <p:spPr>
          <a:xfrm>
            <a:off x="10851767" y="5556738"/>
            <a:ext cx="1131951" cy="1115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8" name="Arrow: Chevron 67">
            <a:extLst>
              <a:ext uri="{FF2B5EF4-FFF2-40B4-BE49-F238E27FC236}">
                <a16:creationId xmlns:a16="http://schemas.microsoft.com/office/drawing/2014/main" id="{5C7616DC-D9A9-454E-8676-A25870A2B38A}"/>
              </a:ext>
            </a:extLst>
          </p:cNvPr>
          <p:cNvSpPr/>
          <p:nvPr/>
        </p:nvSpPr>
        <p:spPr>
          <a:xfrm>
            <a:off x="10211538" y="5115970"/>
            <a:ext cx="1872144" cy="1115736"/>
          </a:xfrm>
          <a:prstGeom prst="chevron">
            <a:avLst>
              <a:gd name="adj" fmla="val 26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Reconfirmation / validation of recommended network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87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90D4-A624-434C-A556-6563DA68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72" y="153363"/>
            <a:ext cx="10515600" cy="907075"/>
          </a:xfrm>
        </p:spPr>
        <p:txBody>
          <a:bodyPr>
            <a:noAutofit/>
          </a:bodyPr>
          <a:lstStyle/>
          <a:p>
            <a:r>
              <a:rPr lang="en-NZ" sz="2800" b="1" dirty="0">
                <a:latin typeface="72 Black" panose="020B0A04030603020204" pitchFamily="34" charset="0"/>
                <a:cs typeface="72 Black" panose="020B0A04030603020204" pitchFamily="34" charset="0"/>
              </a:rPr>
              <a:t>Physical form of grade separation – late 2021-early 2022</a:t>
            </a:r>
            <a:endParaRPr lang="en-US" sz="2800" b="1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A0695B-43FA-5BC7-7474-8FC4D934F931}"/>
              </a:ext>
            </a:extLst>
          </p:cNvPr>
          <p:cNvGraphicFramePr>
            <a:graphicFrameLocks noGrp="1"/>
          </p:cNvGraphicFramePr>
          <p:nvPr/>
        </p:nvGraphicFramePr>
        <p:xfrm>
          <a:off x="490372" y="1051560"/>
          <a:ext cx="10924088" cy="5330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881">
                  <a:extLst>
                    <a:ext uri="{9D8B030D-6E8A-4147-A177-3AD203B41FA5}">
                      <a16:colId xmlns:a16="http://schemas.microsoft.com/office/drawing/2014/main" val="126438753"/>
                    </a:ext>
                  </a:extLst>
                </a:gridCol>
                <a:gridCol w="2142845">
                  <a:extLst>
                    <a:ext uri="{9D8B030D-6E8A-4147-A177-3AD203B41FA5}">
                      <a16:colId xmlns:a16="http://schemas.microsoft.com/office/drawing/2014/main" val="1054151737"/>
                    </a:ext>
                  </a:extLst>
                </a:gridCol>
                <a:gridCol w="7356362">
                  <a:extLst>
                    <a:ext uri="{9D8B030D-6E8A-4147-A177-3AD203B41FA5}">
                      <a16:colId xmlns:a16="http://schemas.microsoft.com/office/drawing/2014/main" val="1197675931"/>
                    </a:ext>
                  </a:extLst>
                </a:gridCol>
              </a:tblGrid>
              <a:tr h="392914">
                <a:tc gridSpan="2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/>
                        <a:t>Form of grade-separation</a:t>
                      </a:r>
                      <a:endParaRPr lang="en-US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/>
                        <a:t>Key considerations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579904"/>
                  </a:ext>
                </a:extLst>
              </a:tr>
              <a:tr h="1015385">
                <a:tc rowSpan="2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1"/>
                        <a:t>Rail grade changes</a:t>
                      </a:r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0"/>
                        <a:t>Rail-over-road (rail viaduct)</a:t>
                      </a:r>
                      <a:endParaRPr lang="en-US" sz="1400" b="0"/>
                    </a:p>
                  </a:txBody>
                  <a:tcPr>
                    <a:solidFill>
                      <a:srgbClr val="FF575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dirty="0"/>
                        <a:t>Rail gradients require ~1km ramping up or down to achieve required vertical clearances above or below ground.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dirty="0"/>
                        <a:t>Not possible to grade-separate rail at Spartan Road given proximity of SH1 interchange and Papakura Stream.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dirty="0"/>
                        <a:t>3.7km-long structure would be required to clear </a:t>
                      </a:r>
                      <a:r>
                        <a:rPr lang="en-NZ" sz="1400" dirty="0" err="1"/>
                        <a:t>Manuroa</a:t>
                      </a:r>
                      <a:r>
                        <a:rPr lang="en-NZ" sz="1400" dirty="0"/>
                        <a:t>, Taka, and Walters; only Walters could be done in isolation.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b="1" dirty="0"/>
                        <a:t>Highest disruption, visual effects (in the case of a viaduct), and costs – discarded prior to shortlisting. 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60502"/>
                  </a:ext>
                </a:extLst>
              </a:tr>
              <a:tr h="890539"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0"/>
                        <a:t>Rail-under-road (rail tunnel)</a:t>
                      </a:r>
                      <a:endParaRPr lang="en-US" sz="1400" b="0"/>
                    </a:p>
                  </a:txBody>
                  <a:tcPr>
                    <a:solidFill>
                      <a:srgbClr val="FF5757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96264"/>
                  </a:ext>
                </a:extLst>
              </a:tr>
              <a:tr h="1065068">
                <a:tc rowSpan="2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1"/>
                        <a:t>Road grade changes</a:t>
                      </a:r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0"/>
                        <a:t>Road-over-rail (road bridge)</a:t>
                      </a:r>
                      <a:endParaRPr lang="en-US" sz="1400" b="0"/>
                    </a:p>
                  </a:txBody>
                  <a:tcPr>
                    <a:solidFill>
                      <a:srgbClr val="81C984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/>
                        <a:t>Key geometric parameters – gradients, clearances over rail, bridge deck width, ability to future-proof for rail four-tracking.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/>
                        <a:t>Need to maintain access to adjacent properties via access lanes.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b="1"/>
                        <a:t>Preferred in initial assessment – retested subsequently. </a:t>
                      </a:r>
                      <a:endParaRPr lang="en-US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909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NZ" sz="1400" b="0"/>
                        <a:t>Road-under-rail (road underpass)</a:t>
                      </a:r>
                      <a:endParaRPr lang="en-US" sz="1400" b="0"/>
                    </a:p>
                  </a:txBody>
                  <a:tcPr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NZ" sz="1400" dirty="0"/>
                        <a:t>Broadly </a:t>
                      </a:r>
                      <a:r>
                        <a:rPr lang="en-NZ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similar geometric parameters to a bridge, but greater land take  required to accommodate temporary rail diversion during construction, and to allow space for settlement mitigation.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dirty="0"/>
                        <a:t>Higher costs, complexity, risk; resilience concerns (see next slide).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Preferred construction methodology includes temporary rail diversion requiring additional property. Alternatively, prolonged closure of the rail is required.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NZ" sz="1400" b="1" dirty="0"/>
                        <a:t>Not preferred in initial assessment – retested subsequently. 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3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9028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90D4-A624-434C-A556-6563DA68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29" y="0"/>
            <a:ext cx="10515600" cy="727771"/>
          </a:xfrm>
        </p:spPr>
        <p:txBody>
          <a:bodyPr>
            <a:normAutofit/>
          </a:bodyPr>
          <a:lstStyle/>
          <a:p>
            <a:r>
              <a:rPr lang="en-NZ" b="1">
                <a:solidFill>
                  <a:schemeClr val="tx2"/>
                </a:solidFill>
                <a:latin typeface="Arial"/>
                <a:cs typeface="Arial"/>
              </a:rPr>
              <a:t>Physical form options – Walters Road</a:t>
            </a:r>
            <a:endParaRPr lang="en-US" b="1">
              <a:solidFill>
                <a:schemeClr val="tx2"/>
              </a:solidFill>
              <a:latin typeface="Arial"/>
              <a:cs typeface="Arial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2CFC69F-AD43-5F26-2754-1E2009692D31}"/>
              </a:ext>
            </a:extLst>
          </p:cNvPr>
          <p:cNvGraphicFramePr>
            <a:graphicFrameLocks noGrp="1"/>
          </p:cNvGraphicFramePr>
          <p:nvPr/>
        </p:nvGraphicFramePr>
        <p:xfrm>
          <a:off x="222738" y="709818"/>
          <a:ext cx="11746523" cy="5886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028">
                  <a:extLst>
                    <a:ext uri="{9D8B030D-6E8A-4147-A177-3AD203B41FA5}">
                      <a16:colId xmlns:a16="http://schemas.microsoft.com/office/drawing/2014/main" val="2787695831"/>
                    </a:ext>
                  </a:extLst>
                </a:gridCol>
                <a:gridCol w="4510133">
                  <a:extLst>
                    <a:ext uri="{9D8B030D-6E8A-4147-A177-3AD203B41FA5}">
                      <a16:colId xmlns:a16="http://schemas.microsoft.com/office/drawing/2014/main" val="3316707456"/>
                    </a:ext>
                  </a:extLst>
                </a:gridCol>
                <a:gridCol w="479117">
                  <a:extLst>
                    <a:ext uri="{9D8B030D-6E8A-4147-A177-3AD203B41FA5}">
                      <a16:colId xmlns:a16="http://schemas.microsoft.com/office/drawing/2014/main" val="3031639247"/>
                    </a:ext>
                  </a:extLst>
                </a:gridCol>
                <a:gridCol w="445331">
                  <a:extLst>
                    <a:ext uri="{9D8B030D-6E8A-4147-A177-3AD203B41FA5}">
                      <a16:colId xmlns:a16="http://schemas.microsoft.com/office/drawing/2014/main" val="759090347"/>
                    </a:ext>
                  </a:extLst>
                </a:gridCol>
                <a:gridCol w="5246914">
                  <a:extLst>
                    <a:ext uri="{9D8B030D-6E8A-4147-A177-3AD203B41FA5}">
                      <a16:colId xmlns:a16="http://schemas.microsoft.com/office/drawing/2014/main" val="3053669349"/>
                    </a:ext>
                  </a:extLst>
                </a:gridCol>
              </a:tblGrid>
              <a:tr h="329219">
                <a:tc>
                  <a:txBody>
                    <a:bodyPr/>
                    <a:lstStyle/>
                    <a:p>
                      <a:pPr algn="l"/>
                      <a:r>
                        <a:rPr lang="en-NZ" sz="1100"/>
                        <a:t>Criteria</a:t>
                      </a:r>
                      <a:endParaRPr lang="en-US" sz="11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NZ" sz="1100"/>
                        <a:t>Bridge (B)</a:t>
                      </a:r>
                      <a:endParaRPr lang="en-US" sz="11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NZ" sz="1100"/>
                        <a:t>Preference</a:t>
                      </a:r>
                      <a:endParaRPr lang="en-US" sz="11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NZ" sz="1100"/>
                        <a:t>Underpass (U)</a:t>
                      </a:r>
                      <a:endParaRPr lang="en-US" sz="110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5559172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Investment objectives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>
                          <a:solidFill>
                            <a:schemeClr val="tx1"/>
                          </a:solidFill>
                          <a:effectLst/>
                        </a:rPr>
                        <a:t>Meets investment objectives in terms of transport safety, choice, resilience, and accessibility.</a:t>
                      </a:r>
                      <a:endParaRPr lang="en-NZ" sz="1100" b="0" i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Same performance as bridge from a transport perspective, but resilience concerns given potential underpass flooding.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199618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Property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 </a:t>
                      </a:r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requirements</a:t>
                      </a:r>
                      <a:endParaRPr lang="en-NZ" sz="1100" b="1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>
                          <a:solidFill>
                            <a:schemeClr val="tx1"/>
                          </a:solidFill>
                          <a:effectLst/>
                        </a:rPr>
                        <a:t>&lt;20 full property acquisitions required (largely industrial premises west of the rail), numerous partial/frontage impacts, effects on property access.</a:t>
                      </a:r>
                      <a:endParaRPr lang="en-NZ" sz="1100" b="0" i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Similar property footprint to a bridge, but an underpass will require additional property to accommodate temporary rail diversion during construction, and to allow space for ground settlement mitigation.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552219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Urban design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Neutral impact – negative local visual impact of a bridge balanced out by positive effect of east-west connectivity and reduced severance.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Same positive effects as a bridge for east-west connectivity – however poorer CPTED outcomes / personal security risks for active mode users.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112120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Landscape/ visual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rgbClr val="000000"/>
                          </a:solidFill>
                          <a:effectLst/>
                        </a:rPr>
                        <a:t>Moderate-high visual impacts (without mitigation) in context of commercial and residential surroundings​; moderate impacts with mitigation (e.g. planting).</a:t>
                      </a:r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U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Underpass will have less visual impact than a bridge, but will still have localised visual effects/will represent a new feature in the environment (i.e. a long road trench with a perpendicular rail bridge, prop beams etc).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232707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Stormwater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rgbClr val="000000"/>
                          </a:solidFill>
                          <a:effectLst/>
                        </a:rPr>
                        <a:t>Bridge will affect existing overland flow paths and require overland flow path diversion.</a:t>
                      </a:r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Underpass will require flood pumping and groundwater management (seepage pumping).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085267"/>
                  </a:ext>
                </a:extLst>
              </a:tr>
              <a:tr h="6582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Natural hazards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rgbClr val="000000"/>
                          </a:solidFill>
                          <a:effectLst/>
                        </a:rPr>
                        <a:t>Poor underlying ground conditions susceptible to settlement. Lesser risk for a bridge given structure is lighter and shallower than an underpass.</a:t>
                      </a:r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Poor underlying ground conditions susceptible to settlement. Greater risk for underpass given structure is heavier and deeper than a bridge. Additional flood resilience risk not present for a bridge. 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220260"/>
                  </a:ext>
                </a:extLst>
              </a:tr>
              <a:tr h="56499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Construction impacts on utilities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rgbClr val="000000"/>
                          </a:solidFill>
                          <a:effectLst/>
                        </a:rPr>
                        <a:t>Impacts on local underground utilities, potential need to protect assets. Potential need to underground overhead powerlines.</a:t>
                      </a:r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As per bridge – plus would necessitate relocation of an existing stormwater pipe, local utilities and fibre cable not otherwise required for a bridge​.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456730"/>
                  </a:ext>
                </a:extLst>
              </a:tr>
              <a:tr h="56499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Construction disruption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rgbClr val="000000"/>
                          </a:solidFill>
                          <a:effectLst/>
                        </a:rPr>
                        <a:t>Works in an existing urban area and local disruption associated with bridge construction, particularly disruptions to local access and traffic associated with temporary road closures.</a:t>
                      </a:r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>
                          <a:solidFill>
                            <a:schemeClr val="tx1"/>
                          </a:solidFill>
                          <a:effectLst/>
                        </a:rPr>
                        <a:t>In addition to disruptions to local access and traffic associated with temporary road closures, the preferred construction methodology includes temporary rail diversion or alternatively prolonged closure of rail. </a:t>
                      </a:r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883815"/>
                  </a:ext>
                </a:extLst>
              </a:tr>
              <a:tr h="564996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Construction cost/risk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 dirty="0">
                          <a:solidFill>
                            <a:schemeClr val="tx1"/>
                          </a:solidFill>
                          <a:effectLst/>
                        </a:rPr>
                        <a:t>Complex construction in a constrained area, ground conditions sensitive to additional loading.</a:t>
                      </a:r>
                      <a:endParaRPr lang="en-NZ" sz="1100" b="0" i="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 kern="120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 dirty="0">
                          <a:solidFill>
                            <a:schemeClr val="tx1"/>
                          </a:solidFill>
                          <a:effectLst/>
                        </a:rPr>
                        <a:t>Complex construction in a constrained area. Deep secant wall construction required for groundwater </a:t>
                      </a:r>
                      <a:r>
                        <a:rPr lang="en-NZ" sz="1100" b="0" kern="1200" dirty="0" err="1">
                          <a:solidFill>
                            <a:schemeClr val="tx1"/>
                          </a:solidFill>
                          <a:effectLst/>
                        </a:rPr>
                        <a:t>cutoff</a:t>
                      </a:r>
                      <a:r>
                        <a:rPr lang="en-NZ" sz="1100" b="0" kern="1200" dirty="0">
                          <a:solidFill>
                            <a:schemeClr val="tx1"/>
                          </a:solidFill>
                          <a:effectLst/>
                        </a:rPr>
                        <a:t>, anchoring in place required given completed structure below the groundwater table. Higher groundwater-related consenting costs.</a:t>
                      </a:r>
                      <a:endParaRPr lang="en-NZ" sz="1100" b="0" i="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76329"/>
                  </a:ext>
                </a:extLst>
              </a:tr>
              <a:tr h="40432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1">
                          <a:solidFill>
                            <a:srgbClr val="000000"/>
                          </a:solidFill>
                          <a:effectLst/>
                        </a:rPr>
                        <a:t>Stakeholder/ community feedback</a:t>
                      </a:r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>
                          <a:solidFill>
                            <a:srgbClr val="000000"/>
                          </a:solidFill>
                          <a:effectLst/>
                        </a:rPr>
                        <a:t>General support for removal of level crossings. Perceived negative visual impacts and loss of amenity value and business viability​ associated with bridge option.</a:t>
                      </a:r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NZ" sz="11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NZ" sz="11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</a:t>
                      </a: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NZ" sz="1100" b="0" kern="1200" dirty="0">
                          <a:solidFill>
                            <a:schemeClr val="tx1"/>
                          </a:solidFill>
                          <a:effectLst/>
                        </a:rPr>
                        <a:t>General support for removal of level crossings. Perception that an underpass would be less impactful from an amenity and business viability perspective.</a:t>
                      </a:r>
                      <a:endParaRPr lang="en-NZ" sz="1100" b="0" i="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8706" marR="78706" marT="39353" marB="39353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171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32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7325-10FB-0594-4ECB-407C820D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44" y="365125"/>
            <a:ext cx="11527436" cy="939019"/>
          </a:xfrm>
        </p:spPr>
        <p:txBody>
          <a:bodyPr/>
          <a:lstStyle/>
          <a:p>
            <a:r>
              <a:rPr lang="en-NZ" sz="2800" b="1" dirty="0">
                <a:latin typeface="72 Black" panose="020B0A04030603020204" pitchFamily="34" charset="0"/>
                <a:cs typeface="72 Black" panose="020B0A04030603020204" pitchFamily="34" charset="0"/>
              </a:rPr>
              <a:t>Reconfirmed Preferred option – bridge overpass </a:t>
            </a:r>
            <a:endParaRPr lang="en-US" sz="2800" b="1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903A6-D754-9CBF-B1CE-A1A84572B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44" y="1304144"/>
            <a:ext cx="10914652" cy="487281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accent1"/>
              </a:buClr>
            </a:pPr>
            <a:r>
              <a:rPr lang="en-NZ" sz="2000" dirty="0"/>
              <a:t>Based on expert assessment across multiple disciplines the </a:t>
            </a:r>
            <a:r>
              <a:rPr lang="en-NZ" sz="2000" b="1" dirty="0">
                <a:solidFill>
                  <a:srgbClr val="39C2CD"/>
                </a:solidFill>
              </a:rPr>
              <a:t>overpass outperformed the underpass across 8 of 10 criteria</a:t>
            </a:r>
            <a:r>
              <a:rPr lang="en-NZ" sz="2000" dirty="0"/>
              <a:t>.</a:t>
            </a:r>
            <a:endParaRPr lang="en-NZ" sz="2000" dirty="0">
              <a:cs typeface="Arial"/>
            </a:endParaRPr>
          </a:p>
          <a:p>
            <a:pPr>
              <a:buClr>
                <a:schemeClr val="accent1"/>
              </a:buClr>
            </a:pPr>
            <a:r>
              <a:rPr lang="en-NZ" sz="2000" b="1" dirty="0">
                <a:solidFill>
                  <a:srgbClr val="39C2CD"/>
                </a:solidFill>
              </a:rPr>
              <a:t>The underpass does not deliver a resilient outcome: </a:t>
            </a:r>
            <a:r>
              <a:rPr lang="en-NZ" sz="2000" dirty="0"/>
              <a:t>It is likely to flood in significant rainfall events, even with a pump system installed (i.e. due to power failure or stormwater systems being overloaded), resulting in the crossing being closed.</a:t>
            </a:r>
            <a:endParaRPr lang="en-NZ" sz="2000" dirty="0">
              <a:cs typeface="Arial"/>
            </a:endParaRPr>
          </a:p>
          <a:p>
            <a:pPr>
              <a:buClr>
                <a:schemeClr val="accent1"/>
              </a:buClr>
            </a:pPr>
            <a:r>
              <a:rPr lang="en-NZ" sz="2000" b="1" dirty="0">
                <a:solidFill>
                  <a:srgbClr val="39C2CD"/>
                </a:solidFill>
              </a:rPr>
              <a:t>Significant disruption to NIMT:</a:t>
            </a:r>
            <a:r>
              <a:rPr lang="en-NZ" sz="2000" dirty="0">
                <a:solidFill>
                  <a:srgbClr val="39C2CD"/>
                </a:solidFill>
              </a:rPr>
              <a:t>  </a:t>
            </a:r>
            <a:r>
              <a:rPr lang="en-NZ" sz="2000" dirty="0"/>
              <a:t>preferred construction methodology for an underpass requires temporary diversion of the existing rail line, increasing land requirements, construction complexity, and disruption. Alternatively, prolonged closure of the rail line is required.</a:t>
            </a:r>
            <a:endParaRPr lang="en-NZ" sz="2000" dirty="0">
              <a:cs typeface="Arial"/>
            </a:endParaRPr>
          </a:p>
          <a:p>
            <a:pPr>
              <a:buClr>
                <a:schemeClr val="accent1"/>
              </a:buClr>
            </a:pPr>
            <a:r>
              <a:rPr lang="en-NZ" sz="2000" b="1" dirty="0">
                <a:solidFill>
                  <a:srgbClr val="39C2CD"/>
                </a:solidFill>
              </a:rPr>
              <a:t>The underpass requires additional land take/designation footprint</a:t>
            </a:r>
            <a:r>
              <a:rPr lang="en-NZ" sz="2000" dirty="0">
                <a:solidFill>
                  <a:srgbClr val="39C2CD"/>
                </a:solidFill>
              </a:rPr>
              <a:t> </a:t>
            </a:r>
            <a:r>
              <a:rPr lang="en-NZ" sz="2000" dirty="0"/>
              <a:t>to accommodate temporary rail diversion and allow for potential mitigation of ground settlement effects on existing buildings, including part of 30 Walters Road (Takaanini Town Centre). </a:t>
            </a:r>
          </a:p>
          <a:p>
            <a:pPr>
              <a:buClr>
                <a:schemeClr val="accent1"/>
              </a:buClr>
            </a:pPr>
            <a:r>
              <a:rPr lang="en-NZ" sz="2000" b="1" dirty="0">
                <a:solidFill>
                  <a:srgbClr val="39C2CD"/>
                </a:solidFill>
              </a:rPr>
              <a:t>This all adds to the impact and the complexity of construction and cost.</a:t>
            </a:r>
            <a:endParaRPr lang="en-NZ" sz="2000" dirty="0"/>
          </a:p>
          <a:p>
            <a:pPr>
              <a:buClr>
                <a:schemeClr val="accent1"/>
              </a:buClr>
            </a:pPr>
            <a:endParaRPr lang="en-NZ" sz="2000" dirty="0">
              <a:cs typeface="Arial"/>
            </a:endParaRPr>
          </a:p>
          <a:p>
            <a:pPr marL="0" indent="0">
              <a:buNone/>
            </a:pPr>
            <a:endParaRPr lang="en-NZ" dirty="0">
              <a:cs typeface="Arial"/>
            </a:endParaRPr>
          </a:p>
          <a:p>
            <a:endParaRPr lang="en-NZ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44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55118-5763-1627-85E0-22DA2AA1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" y="252639"/>
            <a:ext cx="10515600" cy="1325563"/>
          </a:xfrm>
        </p:spPr>
        <p:txBody>
          <a:bodyPr/>
          <a:lstStyle/>
          <a:p>
            <a:r>
              <a:rPr lang="en-US" sz="2800" b="1" dirty="0">
                <a:latin typeface="72 Black" panose="020B0A04030603020204" pitchFamily="34" charset="0"/>
                <a:cs typeface="72 Black" panose="020B0A04030603020204" pitchFamily="34" charset="0"/>
              </a:rPr>
              <a:t>Walters Road </a:t>
            </a:r>
          </a:p>
        </p:txBody>
      </p:sp>
      <p:pic>
        <p:nvPicPr>
          <p:cNvPr id="7" name="Picture 7" descr="Aerial view of a city&#10;&#10;Description automatically generated">
            <a:extLst>
              <a:ext uri="{FF2B5EF4-FFF2-40B4-BE49-F238E27FC236}">
                <a16:creationId xmlns:a16="http://schemas.microsoft.com/office/drawing/2014/main" id="{48017949-04F7-25F6-7624-25F99C34F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326" y="1024930"/>
            <a:ext cx="9535348" cy="48081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167AB1-A23B-9D4F-A79E-7D060F7D5087}"/>
              </a:ext>
            </a:extLst>
          </p:cNvPr>
          <p:cNvSpPr txBox="1"/>
          <p:nvPr/>
        </p:nvSpPr>
        <p:spPr>
          <a:xfrm>
            <a:off x="834257" y="5794311"/>
            <a:ext cx="110745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i="1"/>
              <a:t>Walters Road Grade Separation – Aerial view looking South </a:t>
            </a: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401154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14E7E8B-E4D4-46AF-EE10-66E1356B41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83987-ADA9-8866-1C33-45770B58B370}"/>
              </a:ext>
            </a:extLst>
          </p:cNvPr>
          <p:cNvSpPr txBox="1"/>
          <p:nvPr/>
        </p:nvSpPr>
        <p:spPr>
          <a:xfrm>
            <a:off x="1192936" y="5749072"/>
            <a:ext cx="8004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i="1"/>
              <a:t>Walters Road with tree planting – looking west from town centre carpark</a:t>
            </a:r>
            <a:endParaRPr lang="en-US" i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7A7DE4-1074-0561-3A0A-9903C9A51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396" y="766484"/>
            <a:ext cx="7590408" cy="488584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B9589CC-11F5-7724-109C-AECB4C810FE5}"/>
              </a:ext>
            </a:extLst>
          </p:cNvPr>
          <p:cNvSpPr txBox="1">
            <a:spLocks/>
          </p:cNvSpPr>
          <p:nvPr/>
        </p:nvSpPr>
        <p:spPr>
          <a:xfrm>
            <a:off x="283163" y="31575"/>
            <a:ext cx="10515600" cy="5721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tx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Walters Road </a:t>
            </a:r>
          </a:p>
        </p:txBody>
      </p:sp>
    </p:spTree>
    <p:extLst>
      <p:ext uri="{BB962C8B-B14F-4D97-AF65-F5344CB8AC3E}">
        <p14:creationId xmlns:p14="http://schemas.microsoft.com/office/powerpoint/2010/main" val="1823782375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4647</Value>
      <Value>3290</Value>
      <Value>1979</Value>
      <Value>1400</Value>
      <Value>855</Value>
      <Value>1397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Props1.xml><?xml version="1.0" encoding="utf-8"?>
<ds:datastoreItem xmlns:ds="http://schemas.openxmlformats.org/officeDocument/2006/customXml" ds:itemID="{A7F9BD67-365A-4FDA-8B65-C1F8BF8EF6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5b247c-e1a8-404d-9ab1-6820651cfa73"/>
    <ds:schemaRef ds:uri="6656246e-9127-47dc-83ec-dd09249a5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AEC0E3-E9A9-4570-9BCA-82914283A686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dd436ec-d3ab-4efe-887e-61ffc8979ea7"/>
    <ds:schemaRef ds:uri="537b75ee-05d5-45da-a53b-fa7b2e7f9c52"/>
    <ds:schemaRef ds:uri="http://www.w3.org/XML/1998/namespace"/>
    <ds:schemaRef ds:uri="6656246e-9127-47dc-83ec-dd09249a5dc8"/>
    <ds:schemaRef ds:uri="e26e12c4-6255-4081-a95e-4f83bf724f1d"/>
    <ds:schemaRef ds:uri="7ea90470-0384-4d7e-ba73-6c2b88788ffb"/>
    <ds:schemaRef ds:uri="695b247c-e1a8-404d-9ab1-6820651cfa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9478</TotalTime>
  <Words>1187</Words>
  <Application>Microsoft Office PowerPoint</Application>
  <PresentationFormat>Widescreen</PresentationFormat>
  <Paragraphs>103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72 Black</vt:lpstr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Attachment 2 – DBC Multi Criteria Analysis</vt:lpstr>
      <vt:lpstr>Physical form of grade separation – late 2021-early 2022</vt:lpstr>
      <vt:lpstr>Physical form options – Walters Road</vt:lpstr>
      <vt:lpstr>Reconfirmed Preferred option – bridge overpass </vt:lpstr>
      <vt:lpstr>Walters Road 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102</cp:revision>
  <cp:lastPrinted>2023-05-16T22:08:32Z</cp:lastPrinted>
  <dcterms:created xsi:type="dcterms:W3CDTF">2021-10-28T23:24:37Z</dcterms:created>
  <dcterms:modified xsi:type="dcterms:W3CDTF">2023-09-11T20:50:51Z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Board|d4f805e3-9934-4e59-9acf-ca41dd5ccc8f;KiwiRail Holdings Limited|996c6b12-ec50-42c4-9ca6-77878e7318e2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>Ground Water|48b9d16a-ff5d-4afc-9205-d343cdb0a7cc;Stormwater|f26fdac5-c0da-4739-8152-49044acef523</vt:lpwstr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/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>Flooding Event|81712c2f-1ac3-4b82-a053-e53b3e6df6dc</vt:lpwstr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/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>1979;#Ground Water|48b9d16a-ff5d-4afc-9205-d343cdb0a7cc;#4647;#Stormwater|f26fdac5-c0da-4739-8152-49044acef523</vt:lpwstr>
  </property>
  <property fmtid="{D5CDD505-2E9C-101B-9397-08002B2CF9AE}" pid="39" name="D1 Event">
    <vt:lpwstr>1400;#Flooding Event|81712c2f-1ac3-4b82-a053-e53b3e6df6dc</vt:lpwstr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Board|d4f805e3-9934-4e59-9acf-ca41dd5ccc8f;#3290;#KiwiRail Holdings Limited|996c6b12-ec50-42c4-9ca6-77878e7318e2</vt:lpwstr>
  </property>
  <property fmtid="{D5CDD505-2E9C-101B-9397-08002B2CF9AE}" pid="42" name="D1 Disposal Class ID">
    <vt:lpwstr/>
  </property>
  <property fmtid="{D5CDD505-2E9C-101B-9397-08002B2CF9AE}" pid="43" name="D1 Aggregation ID">
    <vt:lpwstr/>
  </property>
  <property fmtid="{D5CDD505-2E9C-101B-9397-08002B2CF9AE}" pid="44" name="_dlc_DocIdItemGuid">
    <vt:lpwstr>28c42921-de14-4ac1-b115-8bb779363f2f</vt:lpwstr>
  </property>
  <property fmtid="{D5CDD505-2E9C-101B-9397-08002B2CF9AE}" pid="45" name="MediaServiceImageTags">
    <vt:lpwstr/>
  </property>
  <property fmtid="{D5CDD505-2E9C-101B-9397-08002B2CF9AE}" pid="46" name="D1 Asset Public Transport Network">
    <vt:lpwstr/>
  </property>
  <property fmtid="{D5CDD505-2E9C-101B-9397-08002B2CF9AE}" pid="47" name="D1 Asset Property and Facilities">
    <vt:lpwstr/>
  </property>
  <property fmtid="{D5CDD505-2E9C-101B-9397-08002B2CF9AE}" pid="48" name="D1 Financial Period">
    <vt:lpwstr/>
  </property>
  <property fmtid="{D5CDD505-2E9C-101B-9397-08002B2CF9AE}" pid="49" name="D1 Asset Road Network">
    <vt:lpwstr/>
  </property>
  <property fmtid="{D5CDD505-2E9C-101B-9397-08002B2CF9AE}" pid="50" name="lcf76f155ced4ddcb4097134ff3c332f">
    <vt:lpwstr/>
  </property>
</Properties>
</file>